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7" r:id="rId2"/>
    <p:sldId id="347" r:id="rId3"/>
    <p:sldId id="348" r:id="rId4"/>
    <p:sldId id="349" r:id="rId5"/>
    <p:sldId id="350" r:id="rId6"/>
    <p:sldId id="353" r:id="rId7"/>
    <p:sldId id="398" r:id="rId8"/>
    <p:sldId id="352" r:id="rId9"/>
    <p:sldId id="354" r:id="rId10"/>
    <p:sldId id="399" r:id="rId11"/>
    <p:sldId id="355" r:id="rId12"/>
    <p:sldId id="357" r:id="rId13"/>
    <p:sldId id="358" r:id="rId14"/>
    <p:sldId id="359" r:id="rId15"/>
    <p:sldId id="361" r:id="rId16"/>
    <p:sldId id="366" r:id="rId17"/>
    <p:sldId id="365" r:id="rId18"/>
    <p:sldId id="367" r:id="rId19"/>
    <p:sldId id="369" r:id="rId20"/>
    <p:sldId id="371" r:id="rId21"/>
    <p:sldId id="395" r:id="rId22"/>
    <p:sldId id="3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137"/>
    <p:restoredTop sz="89286"/>
  </p:normalViewPr>
  <p:slideViewPr>
    <p:cSldViewPr snapToGrid="0">
      <p:cViewPr varScale="1">
        <p:scale>
          <a:sx n="102" d="100"/>
          <a:sy n="102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71E6-79C3-2149-8D98-64DD61FE6C85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A248-3994-AF48-87A7-DFFBD6C3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13FF6BA-A100-404F-8EE4-1BF71CE78DE7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123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6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 Not Distribute: Access Restricted to BWRC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4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spcBef>
                <a:spcPts val="1200"/>
              </a:spcBef>
              <a:buFont typeface="Helvetica" panose="020B0604020202030204" pitchFamily="34" charset="0"/>
              <a:buChar char="−"/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1"/>
                </a:solidFill>
                <a:latin typeface="calibri" charset="0"/>
              </a:defRPr>
            </a:lvl1pPr>
          </a:lstStyle>
          <a:p>
            <a:fld id="{1038C830-B3F3-47DA-A1D9-E0D4BD977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3" Type="http://schemas.openxmlformats.org/officeDocument/2006/relationships/image" Target="../media/image23.emf"/><Relationship Id="rId14" Type="http://schemas.openxmlformats.org/officeDocument/2006/relationships/image" Target="../media/image24.emf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4.JPG"/><Relationship Id="rId19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1" y="0"/>
            <a:ext cx="9143999" cy="6858000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ysClr val="windowText" lastClr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2499" y="304800"/>
            <a:ext cx="8556701" cy="22860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71800" y="2743200"/>
            <a:ext cx="8937702" cy="38862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067800" y="304800"/>
            <a:ext cx="2841702" cy="2286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2499" y="2743200"/>
            <a:ext cx="2536901" cy="38862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12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4488"/>
            <a:ext cx="4572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04845" y="3058160"/>
            <a:ext cx="8704657" cy="163576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5400" b="1" dirty="0" smtClean="0">
                <a:solidFill>
                  <a:schemeClr val="bg1"/>
                </a:solidFill>
              </a:rPr>
              <a:t>Addressing Phase Noise Issues in FMCW Lidar</a:t>
            </a:r>
            <a:endParaRPr lang="en-US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04844" y="4846320"/>
            <a:ext cx="6838950" cy="381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chemeClr val="bg1"/>
                </a:solidFill>
              </a:rPr>
              <a:t>Taehwan </a:t>
            </a:r>
            <a:r>
              <a:rPr lang="en-US" altLang="en-US" sz="2400" dirty="0" smtClean="0">
                <a:solidFill>
                  <a:schemeClr val="bg1"/>
                </a:solidFill>
              </a:rPr>
              <a:t>Kim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605654" y="197362"/>
            <a:ext cx="5411975" cy="3502101"/>
            <a:chOff x="282499" y="2132627"/>
            <a:chExt cx="5411975" cy="3502101"/>
          </a:xfrm>
        </p:grpSpPr>
        <p:grpSp>
          <p:nvGrpSpPr>
            <p:cNvPr id="105" name="Group 104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151" name="Rectangle 150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111" name="Arc 110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48" name="Straight Arrow Connector 147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4" name="Straight Connector 113"/>
            <p:cNvCxnSpPr/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141" name="Arc 140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2" name="Arc 141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3" name="Arc 142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19" name="Rectangle 118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139" name="Rectangle 138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126" name="Straight Arrow Connector 125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135" name="Straight Arrow Connector 134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Rectangle 127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76" y="3998014"/>
            <a:ext cx="4289442" cy="2737186"/>
          </a:xfrm>
          <a:prstGeom prst="rect">
            <a:avLst/>
          </a:prstGeom>
        </p:spPr>
      </p:pic>
      <p:grpSp>
        <p:nvGrpSpPr>
          <p:cNvPr id="228" name="Group 227"/>
          <p:cNvGrpSpPr/>
          <p:nvPr/>
        </p:nvGrpSpPr>
        <p:grpSpPr>
          <a:xfrm>
            <a:off x="6279635" y="3998014"/>
            <a:ext cx="4466078" cy="2524785"/>
            <a:chOff x="5653215" y="2536539"/>
            <a:chExt cx="6538785" cy="3696537"/>
          </a:xfrm>
        </p:grpSpPr>
        <p:grpSp>
          <p:nvGrpSpPr>
            <p:cNvPr id="155" name="Group 154"/>
            <p:cNvGrpSpPr/>
            <p:nvPr/>
          </p:nvGrpSpPr>
          <p:grpSpPr>
            <a:xfrm>
              <a:off x="5653215" y="2536539"/>
              <a:ext cx="6538785" cy="2620936"/>
              <a:chOff x="1209795" y="1947690"/>
              <a:chExt cx="9573434" cy="3837313"/>
            </a:xfrm>
          </p:grpSpPr>
          <p:grpSp>
            <p:nvGrpSpPr>
              <p:cNvPr id="156" name="Group 155"/>
              <p:cNvGrpSpPr/>
              <p:nvPr/>
            </p:nvGrpSpPr>
            <p:grpSpPr>
              <a:xfrm>
                <a:off x="1209795" y="1947690"/>
                <a:ext cx="8781711" cy="3837313"/>
                <a:chOff x="1192506" y="1947690"/>
                <a:chExt cx="8781711" cy="3837313"/>
              </a:xfrm>
            </p:grpSpPr>
            <p:sp>
              <p:nvSpPr>
                <p:cNvPr id="158" name="Rounded Rectangle 157"/>
                <p:cNvSpPr/>
                <p:nvPr/>
              </p:nvSpPr>
              <p:spPr>
                <a:xfrm>
                  <a:off x="3565031" y="3971925"/>
                  <a:ext cx="5336082" cy="1657350"/>
                </a:xfrm>
                <a:prstGeom prst="roundRect">
                  <a:avLst>
                    <a:gd name="adj" fmla="val 10633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 flipH="1">
                  <a:off x="5638392" y="4910509"/>
                  <a:ext cx="371754" cy="206335"/>
                  <a:chOff x="5100900" y="2113369"/>
                  <a:chExt cx="371754" cy="206335"/>
                </a:xfrm>
              </p:grpSpPr>
              <p:sp>
                <p:nvSpPr>
                  <p:cNvPr id="214" name="Oval 213"/>
                  <p:cNvSpPr/>
                  <p:nvPr/>
                </p:nvSpPr>
                <p:spPr>
                  <a:xfrm>
                    <a:off x="5100900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5224818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16" name="Oval 215"/>
                  <p:cNvSpPr/>
                  <p:nvPr/>
                </p:nvSpPr>
                <p:spPr>
                  <a:xfrm>
                    <a:off x="5348736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 flipH="1" flipV="1">
                  <a:off x="6624769" y="4728686"/>
                  <a:ext cx="1056317" cy="1056317"/>
                  <a:chOff x="2545129" y="445106"/>
                  <a:chExt cx="1299208" cy="1299208"/>
                </a:xfrm>
              </p:grpSpPr>
              <p:sp>
                <p:nvSpPr>
                  <p:cNvPr id="212" name="Arc 211"/>
                  <p:cNvSpPr/>
                  <p:nvPr/>
                </p:nvSpPr>
                <p:spPr>
                  <a:xfrm>
                    <a:off x="2545129" y="445106"/>
                    <a:ext cx="1299208" cy="1299208"/>
                  </a:xfrm>
                  <a:prstGeom prst="arc">
                    <a:avLst>
                      <a:gd name="adj1" fmla="val 21563383"/>
                      <a:gd name="adj2" fmla="val 5402033"/>
                    </a:avLst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2807616" y="1744314"/>
                    <a:ext cx="408878" cy="0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1" name="Straight Connector 160"/>
                <p:cNvCxnSpPr/>
                <p:nvPr/>
              </p:nvCxnSpPr>
              <p:spPr>
                <a:xfrm flipH="1">
                  <a:off x="6442790" y="4635879"/>
                  <a:ext cx="134429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2" name="Group 161"/>
                <p:cNvGrpSpPr/>
                <p:nvPr/>
              </p:nvGrpSpPr>
              <p:grpSpPr>
                <a:xfrm flipH="1">
                  <a:off x="5195133" y="4361249"/>
                  <a:ext cx="1254305" cy="549260"/>
                  <a:chOff x="4097438" y="1571964"/>
                  <a:chExt cx="1254305" cy="549260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4097438" y="1571964"/>
                    <a:ext cx="278048" cy="549260"/>
                    <a:chOff x="4644737" y="1560034"/>
                    <a:chExt cx="278048" cy="549260"/>
                  </a:xfrm>
                </p:grpSpPr>
                <p:cxnSp>
                  <p:nvCxnSpPr>
                    <p:cNvPr id="210" name="Straight Connector 209"/>
                    <p:cNvCxnSpPr/>
                    <p:nvPr/>
                  </p:nvCxnSpPr>
                  <p:spPr>
                    <a:xfrm flipV="1">
                      <a:off x="4644737" y="156003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Straight Connector 210"/>
                    <p:cNvCxnSpPr/>
                    <p:nvPr/>
                  </p:nvCxnSpPr>
                  <p:spPr>
                    <a:xfrm>
                      <a:off x="4648155" y="183466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5" name="Straight Connector 204"/>
                  <p:cNvCxnSpPr/>
                  <p:nvPr/>
                </p:nvCxnSpPr>
                <p:spPr>
                  <a:xfrm>
                    <a:off x="4372068" y="1571964"/>
                    <a:ext cx="697662" cy="0"/>
                  </a:xfrm>
                  <a:prstGeom prst="line">
                    <a:avLst/>
                  </a:prstGeom>
                  <a:ln w="57150" cap="flat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4372067" y="2121224"/>
                    <a:ext cx="697662" cy="0"/>
                  </a:xfrm>
                  <a:prstGeom prst="line">
                    <a:avLst/>
                  </a:prstGeom>
                  <a:ln w="57150" cap="flat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7" name="Group 206"/>
                  <p:cNvGrpSpPr/>
                  <p:nvPr/>
                </p:nvGrpSpPr>
                <p:grpSpPr>
                  <a:xfrm flipH="1">
                    <a:off x="5073695" y="1571964"/>
                    <a:ext cx="278048" cy="549260"/>
                    <a:chOff x="4797137" y="1712434"/>
                    <a:chExt cx="278048" cy="549260"/>
                  </a:xfrm>
                </p:grpSpPr>
                <p:cxnSp>
                  <p:nvCxnSpPr>
                    <p:cNvPr id="208" name="Straight Connector 207"/>
                    <p:cNvCxnSpPr/>
                    <p:nvPr/>
                  </p:nvCxnSpPr>
                  <p:spPr>
                    <a:xfrm flipV="1">
                      <a:off x="4797137" y="171243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Straight Connector 208"/>
                    <p:cNvCxnSpPr/>
                    <p:nvPr/>
                  </p:nvCxnSpPr>
                  <p:spPr>
                    <a:xfrm>
                      <a:off x="4800555" y="198706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63" name="Straight Connector 162"/>
                <p:cNvCxnSpPr/>
                <p:nvPr/>
              </p:nvCxnSpPr>
              <p:spPr>
                <a:xfrm flipH="1">
                  <a:off x="4899776" y="4635879"/>
                  <a:ext cx="289813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H="1">
                  <a:off x="8616844" y="4635879"/>
                  <a:ext cx="75225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Elbow Connector 164"/>
                <p:cNvCxnSpPr/>
                <p:nvPr/>
              </p:nvCxnSpPr>
              <p:spPr>
                <a:xfrm rot="10800000">
                  <a:off x="1873324" y="3723871"/>
                  <a:ext cx="723085" cy="912008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6" name="Group 165"/>
                <p:cNvGrpSpPr/>
                <p:nvPr/>
              </p:nvGrpSpPr>
              <p:grpSpPr>
                <a:xfrm>
                  <a:off x="2596408" y="4316817"/>
                  <a:ext cx="605119" cy="638125"/>
                  <a:chOff x="3073657" y="3785658"/>
                  <a:chExt cx="605119" cy="638125"/>
                </a:xfrm>
              </p:grpSpPr>
              <p:sp>
                <p:nvSpPr>
                  <p:cNvPr id="202" name="Triangle 201"/>
                  <p:cNvSpPr/>
                  <p:nvPr/>
                </p:nvSpPr>
                <p:spPr>
                  <a:xfrm rot="16200000">
                    <a:off x="3057154" y="3802161"/>
                    <a:ext cx="638125" cy="605119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pic>
                <p:nvPicPr>
                  <p:cNvPr id="203" name="Picture 202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322473" y="4034870"/>
                    <a:ext cx="279400" cy="1397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3201527" y="4635879"/>
                  <a:ext cx="6942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1716032" y="2151330"/>
                  <a:ext cx="122844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lbow Connector 168"/>
                <p:cNvCxnSpPr/>
                <p:nvPr/>
              </p:nvCxnSpPr>
              <p:spPr>
                <a:xfrm rot="5400000" flipH="1" flipV="1">
                  <a:off x="2133653" y="2278270"/>
                  <a:ext cx="547340" cy="1068000"/>
                </a:xfrm>
                <a:prstGeom prst="bentConnector2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riangle 169"/>
                <p:cNvSpPr/>
                <p:nvPr/>
              </p:nvSpPr>
              <p:spPr>
                <a:xfrm rot="16200000">
                  <a:off x="9352595" y="4333320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4163405" y="2330577"/>
                  <a:ext cx="1463942" cy="58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6847180" y="2330577"/>
                  <a:ext cx="1463942" cy="58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3" name="Group 172"/>
                <p:cNvGrpSpPr/>
                <p:nvPr/>
              </p:nvGrpSpPr>
              <p:grpSpPr>
                <a:xfrm>
                  <a:off x="7787088" y="4249931"/>
                  <a:ext cx="829756" cy="771896"/>
                  <a:chOff x="1785114" y="2117789"/>
                  <a:chExt cx="829756" cy="771896"/>
                </a:xfrm>
              </p:grpSpPr>
              <p:sp>
                <p:nvSpPr>
                  <p:cNvPr id="200" name="Rectangle 199"/>
                  <p:cNvSpPr/>
                  <p:nvPr/>
                </p:nvSpPr>
                <p:spPr>
                  <a:xfrm>
                    <a:off x="1785114" y="2117789"/>
                    <a:ext cx="829756" cy="77189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201" name="Picture 200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82492" y="2294187"/>
                    <a:ext cx="635000" cy="419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4" name="Group 173"/>
                <p:cNvGrpSpPr/>
                <p:nvPr/>
              </p:nvGrpSpPr>
              <p:grpSpPr>
                <a:xfrm>
                  <a:off x="3895771" y="4285017"/>
                  <a:ext cx="1004005" cy="701724"/>
                  <a:chOff x="5294508" y="5099805"/>
                  <a:chExt cx="1004005" cy="701724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5294508" y="5099805"/>
                    <a:ext cx="1004005" cy="70172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428210" y="5241117"/>
                    <a:ext cx="736600" cy="419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554723" y="3085940"/>
                  <a:ext cx="637200" cy="637931"/>
                  <a:chOff x="2346459" y="3447836"/>
                  <a:chExt cx="637200" cy="637931"/>
                </a:xfrm>
              </p:grpSpPr>
              <p:sp>
                <p:nvSpPr>
                  <p:cNvPr id="193" name="Rectangle 192"/>
                  <p:cNvSpPr/>
                  <p:nvPr/>
                </p:nvSpPr>
                <p:spPr>
                  <a:xfrm>
                    <a:off x="2346459" y="3447836"/>
                    <a:ext cx="637200" cy="6379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2450825" y="3595961"/>
                    <a:ext cx="428469" cy="341681"/>
                    <a:chOff x="2450825" y="3591571"/>
                    <a:chExt cx="428469" cy="341681"/>
                  </a:xfrm>
                </p:grpSpPr>
                <p:cxnSp>
                  <p:nvCxnSpPr>
                    <p:cNvPr id="195" name="Straight Connector 194"/>
                    <p:cNvCxnSpPr/>
                    <p:nvPr/>
                  </p:nvCxnSpPr>
                  <p:spPr>
                    <a:xfrm>
                      <a:off x="2450825" y="3933252"/>
                      <a:ext cx="214233" cy="0"/>
                    </a:xfrm>
                    <a:prstGeom prst="line">
                      <a:avLst/>
                    </a:prstGeom>
                    <a:ln w="19050" cap="sq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Connector 195"/>
                    <p:cNvCxnSpPr/>
                    <p:nvPr/>
                  </p:nvCxnSpPr>
                  <p:spPr>
                    <a:xfrm>
                      <a:off x="2665058" y="3600347"/>
                      <a:ext cx="214236" cy="0"/>
                    </a:xfrm>
                    <a:prstGeom prst="line">
                      <a:avLst/>
                    </a:prstGeom>
                    <a:ln w="19050" cap="sq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Connector 196"/>
                    <p:cNvCxnSpPr/>
                    <p:nvPr/>
                  </p:nvCxnSpPr>
                  <p:spPr>
                    <a:xfrm rot="5400000">
                      <a:off x="2498606" y="3758024"/>
                      <a:ext cx="332905" cy="0"/>
                    </a:xfrm>
                    <a:prstGeom prst="line">
                      <a:avLst/>
                    </a:prstGeom>
                    <a:ln w="19050" cap="flat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0578" y="3176305"/>
                  <a:ext cx="609600" cy="457200"/>
                </a:xfrm>
                <a:prstGeom prst="rect">
                  <a:avLst/>
                </a:prstGeom>
              </p:spPr>
            </p:pic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1617" y="5023359"/>
                  <a:ext cx="482600" cy="152400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3899" y="4570721"/>
                  <a:ext cx="292100" cy="139700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4628" y="5212394"/>
                  <a:ext cx="101600" cy="88900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5477" y="5326506"/>
                  <a:ext cx="787400" cy="152400"/>
                </a:xfrm>
                <a:prstGeom prst="rect">
                  <a:avLst/>
                </a:prstGeom>
              </p:spPr>
            </p:pic>
            <p:grpSp>
              <p:nvGrpSpPr>
                <p:cNvPr id="181" name="Group 180"/>
                <p:cNvGrpSpPr/>
                <p:nvPr/>
              </p:nvGrpSpPr>
              <p:grpSpPr>
                <a:xfrm>
                  <a:off x="2943572" y="1953507"/>
                  <a:ext cx="1219833" cy="765773"/>
                  <a:chOff x="2965874" y="1953507"/>
                  <a:chExt cx="1219833" cy="765773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2965874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2" name="Picture 191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391640" y="2262296"/>
                    <a:ext cx="368300" cy="152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2506" y="2079457"/>
                  <a:ext cx="419100" cy="139700"/>
                </a:xfrm>
                <a:prstGeom prst="rect">
                  <a:avLst/>
                </a:prstGeom>
              </p:spPr>
            </p:pic>
            <p:grpSp>
              <p:nvGrpSpPr>
                <p:cNvPr id="183" name="Group 182"/>
                <p:cNvGrpSpPr/>
                <p:nvPr/>
              </p:nvGrpSpPr>
              <p:grpSpPr>
                <a:xfrm>
                  <a:off x="5627347" y="1947690"/>
                  <a:ext cx="1219833" cy="765773"/>
                  <a:chOff x="5481428" y="1953507"/>
                  <a:chExt cx="1219833" cy="765773"/>
                </a:xfrm>
              </p:grpSpPr>
              <p:sp>
                <p:nvSpPr>
                  <p:cNvPr id="189" name="Rectangle 188"/>
                  <p:cNvSpPr/>
                  <p:nvPr/>
                </p:nvSpPr>
                <p:spPr>
                  <a:xfrm>
                    <a:off x="5481428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0" name="Picture 189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665894" y="2247493"/>
                    <a:ext cx="850900" cy="177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8311122" y="1953507"/>
                  <a:ext cx="1219833" cy="765773"/>
                  <a:chOff x="8311122" y="1953507"/>
                  <a:chExt cx="1219833" cy="765773"/>
                </a:xfrm>
              </p:grpSpPr>
              <p:sp>
                <p:nvSpPr>
                  <p:cNvPr id="187" name="Rectangle 186"/>
                  <p:cNvSpPr/>
                  <p:nvPr/>
                </p:nvSpPr>
                <p:spPr>
                  <a:xfrm>
                    <a:off x="8311122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88" name="Picture 18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540038" y="2247493"/>
                    <a:ext cx="762000" cy="1778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5" name="Elbow Connector 184"/>
                <p:cNvCxnSpPr/>
                <p:nvPr/>
              </p:nvCxnSpPr>
              <p:spPr>
                <a:xfrm>
                  <a:off x="9530955" y="2336394"/>
                  <a:ext cx="443262" cy="2299485"/>
                </a:xfrm>
                <a:prstGeom prst="bentConnector3">
                  <a:avLst>
                    <a:gd name="adj1" fmla="val 247975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32206" y="2475100"/>
                  <a:ext cx="279400" cy="127000"/>
                </a:xfrm>
                <a:prstGeom prst="rect">
                  <a:avLst/>
                </a:prstGeom>
              </p:spPr>
            </p:pic>
          </p:grpSp>
          <p:sp>
            <p:nvSpPr>
              <p:cNvPr id="157" name="Rectangle 156"/>
              <p:cNvSpPr/>
              <p:nvPr/>
            </p:nvSpPr>
            <p:spPr>
              <a:xfrm>
                <a:off x="10345005" y="3176305"/>
                <a:ext cx="438224" cy="63793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217" name="Straight Arrow Connector 216"/>
            <p:cNvCxnSpPr/>
            <p:nvPr/>
          </p:nvCxnSpPr>
          <p:spPr>
            <a:xfrm>
              <a:off x="6264547" y="2674246"/>
              <a:ext cx="0" cy="291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6430312" y="2940137"/>
              <a:ext cx="0" cy="26477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6057897" y="5587852"/>
              <a:ext cx="601309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PD</a:t>
              </a:r>
              <a:endParaRPr lang="en-US" sz="110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198926" y="5587852"/>
              <a:ext cx="1105250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Integrate</a:t>
              </a:r>
              <a:endParaRPr lang="en-US" sz="1100"/>
            </a:p>
          </p:txBody>
        </p:sp>
        <p:sp>
          <p:nvSpPr>
            <p:cNvPr id="221" name="Triangle 220"/>
            <p:cNvSpPr/>
            <p:nvPr/>
          </p:nvSpPr>
          <p:spPr>
            <a:xfrm rot="5400000">
              <a:off x="8919404" y="5552030"/>
              <a:ext cx="705369" cy="6567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/>
                <a:t>A</a:t>
              </a:r>
              <a:endParaRPr lang="en-US" sz="1050" dirty="0"/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6659206" y="5888507"/>
              <a:ext cx="5397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304176" y="5880392"/>
              <a:ext cx="639551" cy="8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/>
            <p:cNvSpPr/>
            <p:nvPr/>
          </p:nvSpPr>
          <p:spPr>
            <a:xfrm>
              <a:off x="10132688" y="5244250"/>
              <a:ext cx="1105250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Phase</a:t>
              </a:r>
            </a:p>
            <a:p>
              <a:pPr algn="ctr"/>
              <a:r>
                <a:rPr lang="en-US" sz="1100" dirty="0" smtClean="0"/>
                <a:t>mod.</a:t>
              </a:r>
              <a:endParaRPr lang="en-US" sz="1100" dirty="0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9404487" y="4830156"/>
              <a:ext cx="728201" cy="5911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V="1">
              <a:off x="9583278" y="5699962"/>
              <a:ext cx="547129" cy="1804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1237938" y="5544905"/>
              <a:ext cx="573074" cy="2066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65" y="857404"/>
            <a:ext cx="2407901" cy="180592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38" y="857403"/>
            <a:ext cx="2407901" cy="1805925"/>
          </a:xfrm>
          <a:prstGeom prst="rect">
            <a:avLst/>
          </a:prstGeom>
        </p:spPr>
      </p:pic>
      <p:sp>
        <p:nvSpPr>
          <p:cNvPr id="231" name="Rectangle 230"/>
          <p:cNvSpPr/>
          <p:nvPr/>
        </p:nvSpPr>
        <p:spPr>
          <a:xfrm>
            <a:off x="7535946" y="2768524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9961335" y="2755857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  <p:sp>
        <p:nvSpPr>
          <p:cNvPr id="233" name="Rectangle 232"/>
          <p:cNvSpPr/>
          <p:nvPr/>
        </p:nvSpPr>
        <p:spPr>
          <a:xfrm>
            <a:off x="3185103" y="2882014"/>
            <a:ext cx="440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Phase noise!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 flipH="1" flipV="1">
            <a:off x="1678865" y="1282177"/>
            <a:ext cx="3087452" cy="171774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>
            <a:off x="1464123" y="6858000"/>
            <a:ext cx="440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Detector algorithm</a:t>
            </a:r>
            <a:endParaRPr lang="en-US" b="1" dirty="0" smtClean="0"/>
          </a:p>
        </p:txBody>
      </p:sp>
      <p:sp>
        <p:nvSpPr>
          <p:cNvPr id="239" name="Rectangle 238"/>
          <p:cNvSpPr/>
          <p:nvPr/>
        </p:nvSpPr>
        <p:spPr>
          <a:xfrm>
            <a:off x="6409977" y="6860111"/>
            <a:ext cx="4405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Improved optical PLL with feedforward </a:t>
            </a:r>
            <a:r>
              <a:rPr lang="en-US" b="1" smtClean="0"/>
              <a:t>noise canceling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887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2420" y="1383833"/>
            <a:ext cx="5555166" cy="5076173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/>
              <a:t>10GHz</a:t>
            </a:r>
          </a:p>
          <a:p>
            <a:r>
              <a:rPr lang="en-US" dirty="0" smtClean="0"/>
              <a:t>Scan time: 10us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Bin-size limited resolution: </a:t>
            </a:r>
            <a:r>
              <a:rPr lang="en-US" sz="2400" dirty="0" smtClean="0"/>
              <a:t>1.5cm</a:t>
            </a:r>
          </a:p>
          <a:p>
            <a:r>
              <a:rPr lang="en-US" dirty="0" smtClean="0"/>
              <a:t>100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Zero shot noise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58" y="4264024"/>
            <a:ext cx="3302845" cy="231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57" y="4264024"/>
            <a:ext cx="3302845" cy="231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62" y="1694054"/>
            <a:ext cx="3002586" cy="21042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7138" y="1325378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7970" y="3894692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73295" y="3834629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92395" y="240458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𝜎=58.7cm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6378424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𝜎=8.2cm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363967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𝜎=6.4cm</a:t>
            </a:r>
          </a:p>
        </p:txBody>
      </p:sp>
    </p:spTree>
    <p:extLst>
      <p:ext uri="{BB962C8B-B14F-4D97-AF65-F5344CB8AC3E}">
        <p14:creationId xmlns:p14="http://schemas.microsoft.com/office/powerpoint/2010/main" val="20553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69" y="4306990"/>
            <a:ext cx="3302845" cy="23146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65" y="4306990"/>
            <a:ext cx="3302845" cy="23146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85" y="1656955"/>
            <a:ext cx="3302845" cy="2314662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2419" y="1428437"/>
            <a:ext cx="5630328" cy="5031570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>
                <a:solidFill>
                  <a:srgbClr val="FF0000"/>
                </a:solidFill>
              </a:rPr>
              <a:t>40GHz</a:t>
            </a:r>
            <a:endParaRPr lang="en-US" dirty="0" smtClean="0"/>
          </a:p>
          <a:p>
            <a:r>
              <a:rPr lang="en-US" dirty="0" smtClean="0"/>
              <a:t>Scan time: 10us</a:t>
            </a:r>
          </a:p>
          <a:p>
            <a:pPr lvl="1"/>
            <a:r>
              <a:rPr lang="en-US" dirty="0" smtClean="0"/>
              <a:t>Bin-size limited resolution: 0.375cm</a:t>
            </a:r>
          </a:p>
          <a:p>
            <a:r>
              <a:rPr lang="en-US" dirty="0" smtClean="0"/>
              <a:t>100 samples</a:t>
            </a:r>
            <a:endParaRPr lang="en-US" dirty="0"/>
          </a:p>
          <a:p>
            <a:r>
              <a:rPr lang="en-US" dirty="0"/>
              <a:t>Zero shot noise</a:t>
            </a:r>
          </a:p>
          <a:p>
            <a:endParaRPr lang="en-US" dirty="0" smtClean="0"/>
          </a:p>
        </p:txBody>
      </p:sp>
      <p:sp>
        <p:nvSpPr>
          <p:cNvPr id="56" name="Rectangle 55"/>
          <p:cNvSpPr/>
          <p:nvPr/>
        </p:nvSpPr>
        <p:spPr>
          <a:xfrm>
            <a:off x="7122828" y="136523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01478" y="4078670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76803" y="4018607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790282" y="258061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𝜎=13.8cm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78632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𝜎=2.03cm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64175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𝜎=1.5cm</a:t>
            </a:r>
          </a:p>
        </p:txBody>
      </p:sp>
    </p:spTree>
    <p:extLst>
      <p:ext uri="{BB962C8B-B14F-4D97-AF65-F5344CB8AC3E}">
        <p14:creationId xmlns:p14="http://schemas.microsoft.com/office/powerpoint/2010/main" val="18319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23152" y="1346886"/>
            <a:ext cx="6156428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Plugging </a:t>
            </a:r>
            <a:r>
              <a:rPr lang="en-US" dirty="0"/>
              <a:t>everything into the end-to-end model, </a:t>
            </a: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i="1" dirty="0"/>
              <a:t>required RX power</a:t>
            </a:r>
            <a:r>
              <a:rPr lang="en-US" dirty="0"/>
              <a:t> to achieve desired accuracy (say 10cm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Required LO power is determined by the electrical frontend design </a:t>
            </a:r>
            <a:r>
              <a:rPr lang="en-US" dirty="0" smtClean="0">
                <a:sym typeface="Wingdings"/>
              </a:rPr>
              <a:t> need to increase just until the photodetector is shot-noise limited</a:t>
            </a:r>
          </a:p>
          <a:p>
            <a:pPr lvl="1"/>
            <a:r>
              <a:rPr lang="en-US" dirty="0" smtClean="0">
                <a:sym typeface="Wingdings"/>
              </a:rPr>
              <a:t>The performance is no longer sensitive to the distance once it’s in incoherent regime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1" name="Group 10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17" name="Arc 16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47" name="Arc 46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" name="Arc 47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" name="Arc 48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45" name="Rectangle 44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H="1" flipV="1">
            <a:off x="3903341" y="4276924"/>
            <a:ext cx="1151062" cy="109153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897489" y="5450295"/>
            <a:ext cx="2766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indent="-285750">
              <a:buFont typeface="Arial" charset="0"/>
              <a:buNone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How much power we need here to hit certain accuracy target?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9" y="1701133"/>
            <a:ext cx="4865828" cy="351923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74082" y="1499286"/>
            <a:ext cx="6457897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Takeaway</a:t>
            </a:r>
          </a:p>
          <a:p>
            <a:pPr lvl="1"/>
            <a:r>
              <a:rPr lang="en-US" dirty="0" smtClean="0"/>
              <a:t>Actual spectral estimation algorithm has to be included in the system-level specification</a:t>
            </a:r>
          </a:p>
          <a:p>
            <a:pPr lvl="1"/>
            <a:r>
              <a:rPr lang="en-US" dirty="0" smtClean="0"/>
              <a:t>For given linewidth, there’s a lower bound for the required RX beam power (so that the Lorentzian is not completely buried by the shot noise floor)</a:t>
            </a:r>
          </a:p>
          <a:p>
            <a:pPr lvl="1"/>
            <a:r>
              <a:rPr lang="en-US" dirty="0" smtClean="0"/>
              <a:t>Beyond that lower bound and for target accuracy, required power is inversely proportional to the chirp bandwidth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9654" y="5381006"/>
            <a:ext cx="2784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 algn="ctr">
              <a:buFont typeface="Arial" charset="0"/>
              <a:buChar char="•"/>
            </a:pPr>
            <a:r>
              <a:rPr lang="en-US" dirty="0"/>
              <a:t>Chirp bandwidth: 10GHz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Scan time: 10us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/>
              <a:t>R</a:t>
            </a:r>
            <a:r>
              <a:rPr lang="en-US" baseline="-25000" dirty="0"/>
              <a:t>PD</a:t>
            </a:r>
            <a:r>
              <a:rPr lang="en-US" dirty="0"/>
              <a:t>: </a:t>
            </a:r>
            <a:r>
              <a:rPr lang="en-US" dirty="0" smtClean="0"/>
              <a:t>1A/W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MLE fitting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238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for laser chirp linearization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Can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solve chirp nonlinearity problem, but phase noise filtering is limited by the closed-loop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bandwidth of the PLL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99668" y="2142619"/>
            <a:ext cx="7192664" cy="3171333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8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Laser phase noise reduction with feedforward cancellation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asymmetric MZI to measure the phase noise &amp; actively cancel it using phase modulator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3" y="1926892"/>
            <a:ext cx="7570273" cy="3794768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044421" y="5536994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[</a:t>
            </a:r>
            <a:r>
              <a:rPr lang="en-US" b="1" dirty="0" err="1" smtClean="0"/>
              <a:t>Aflatouni</a:t>
            </a:r>
            <a:r>
              <a:rPr lang="en-US" b="1" dirty="0" smtClean="0"/>
              <a:t> 2010]</a:t>
            </a:r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9" y="2127727"/>
            <a:ext cx="3695240" cy="29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already has an interferometer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Since it’s chirped, we just need to down-convert the photocurrent to the DC using an analog mixer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 for FMCW Lidar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02823" y="2028347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3814155" y="2166054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79920" y="2431945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607505" y="5079660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748534" y="5079660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8" name="Triangle 77"/>
          <p:cNvSpPr/>
          <p:nvPr/>
        </p:nvSpPr>
        <p:spPr>
          <a:xfrm rot="5400000">
            <a:off x="6469012" y="5043838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9" name="Straight Arrow Connector 78"/>
          <p:cNvCxnSpPr>
            <a:stCxn id="81" idx="3"/>
            <a:endCxn id="83" idx="1"/>
          </p:cNvCxnSpPr>
          <p:nvPr/>
        </p:nvCxnSpPr>
        <p:spPr>
          <a:xfrm>
            <a:off x="4208814" y="5380315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3" idx="3"/>
            <a:endCxn id="85" idx="3"/>
          </p:cNvCxnSpPr>
          <p:nvPr/>
        </p:nvCxnSpPr>
        <p:spPr>
          <a:xfrm flipV="1">
            <a:off x="5853784" y="5372200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82296" y="4736058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954095" y="4321964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132886" y="5191770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787546" y="5036713"/>
            <a:ext cx="954062" cy="13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9741608" y="4756494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2727" y="5045262"/>
            <a:ext cx="273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Analog PD for </a:t>
            </a:r>
            <a:r>
              <a:rPr lang="en-US" smtClean="0"/>
              <a:t>removing phase ramp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Simulation Result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8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9" y="1655912"/>
            <a:ext cx="5959224" cy="20905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1461962"/>
            <a:ext cx="4881326" cy="3871161"/>
          </a:xfrm>
          <a:prstGeom prst="rect">
            <a:avLst/>
          </a:prstGeom>
        </p:spPr>
      </p:pic>
      <p:sp>
        <p:nvSpPr>
          <p:cNvPr id="89" name="Content Placeholder 2"/>
          <p:cNvSpPr txBox="1">
            <a:spLocks/>
          </p:cNvSpPr>
          <p:nvPr/>
        </p:nvSpPr>
        <p:spPr>
          <a:xfrm>
            <a:off x="838200" y="4116169"/>
            <a:ext cx="5113690" cy="233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 smtClean="0"/>
              <a:t>Scan time: 10us</a:t>
            </a:r>
          </a:p>
          <a:p>
            <a:r>
              <a:rPr lang="en-US" dirty="0" smtClean="0"/>
              <a:t>Chirp bandwidth: 40GHz</a:t>
            </a:r>
          </a:p>
          <a:p>
            <a:r>
              <a:rPr lang="en-US" dirty="0" smtClean="0"/>
              <a:t>MZI delay difference: 1ns</a:t>
            </a:r>
          </a:p>
        </p:txBody>
      </p:sp>
    </p:spTree>
    <p:extLst>
      <p:ext uri="{BB962C8B-B14F-4D97-AF65-F5344CB8AC3E}">
        <p14:creationId xmlns:p14="http://schemas.microsoft.com/office/powerpoint/2010/main" val="1278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1346886"/>
            <a:ext cx="5927202" cy="5358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tradeoff between peak power vs.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resolution like pulsed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lidar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Requires longer integration for resolving smaller frequency difference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need for fast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electrical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Coherent RX achieves shot-noise limited detection with normal PD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Interference rejection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What are the issues when you try to extend the range, say 100m?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FMCW </a:t>
            </a:r>
            <a:r>
              <a:rPr lang="en-US" altLang="en-US" sz="3200" b="1" dirty="0" err="1" smtClean="0">
                <a:solidFill>
                  <a:schemeClr val="bg1"/>
                </a:solidFill>
              </a:rPr>
              <a:t>lidar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2499" y="2132627"/>
            <a:ext cx="3561224" cy="3502101"/>
            <a:chOff x="915831" y="1556622"/>
            <a:chExt cx="5200651" cy="3192911"/>
          </a:xfrm>
        </p:grpSpPr>
        <p:sp>
          <p:nvSpPr>
            <p:cNvPr id="162" name="Rectangle 161"/>
            <p:cNvSpPr/>
            <p:nvPr/>
          </p:nvSpPr>
          <p:spPr>
            <a:xfrm>
              <a:off x="994349" y="1607898"/>
              <a:ext cx="5122133" cy="314163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15831" y="1556622"/>
              <a:ext cx="5151549" cy="31440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36316" y="2586161"/>
            <a:ext cx="568956" cy="2782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78849" y="2819245"/>
            <a:ext cx="1215625" cy="1486906"/>
            <a:chOff x="7397328" y="2405255"/>
            <a:chExt cx="1016881" cy="1243810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328" y="2796580"/>
              <a:ext cx="1016881" cy="852485"/>
            </a:xfrm>
            <a:prstGeom prst="rect">
              <a:avLst/>
            </a:prstGeom>
          </p:spPr>
        </p:pic>
        <p:sp>
          <p:nvSpPr>
            <p:cNvPr id="161" name="Rectangle 160"/>
            <p:cNvSpPr/>
            <p:nvPr/>
          </p:nvSpPr>
          <p:spPr>
            <a:xfrm>
              <a:off x="7524314" y="2405255"/>
              <a:ext cx="762913" cy="351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Target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71703" y="2586161"/>
            <a:ext cx="2459628" cy="1440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703" y="4101939"/>
            <a:ext cx="2456748" cy="12665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5703" y="2132627"/>
            <a:ext cx="1693239" cy="419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i="1" dirty="0">
                <a:solidFill>
                  <a:sysClr val="windowText" lastClr="000000"/>
                </a:solidFill>
                <a:ea typeface="Calibri" charset="0"/>
                <a:cs typeface="Calibri" charset="0"/>
              </a:rPr>
              <a:t>FMCW LIDAR</a:t>
            </a:r>
          </a:p>
        </p:txBody>
      </p:sp>
      <p:sp>
        <p:nvSpPr>
          <p:cNvPr id="21" name="Arc 20"/>
          <p:cNvSpPr/>
          <p:nvPr/>
        </p:nvSpPr>
        <p:spPr>
          <a:xfrm rot="19070651" flipV="1">
            <a:off x="716816" y="2723056"/>
            <a:ext cx="1770372" cy="1976594"/>
          </a:xfrm>
          <a:prstGeom prst="arc">
            <a:avLst/>
          </a:prstGeom>
          <a:ln w="38100" cap="rnd">
            <a:gradFill>
              <a:gsLst>
                <a:gs pos="66000">
                  <a:srgbClr val="C00000"/>
                </a:gs>
                <a:gs pos="78000">
                  <a:srgbClr val="FFC000"/>
                </a:gs>
                <a:gs pos="44000">
                  <a:srgbClr val="00B050"/>
                </a:gs>
                <a:gs pos="33000">
                  <a:srgbClr val="0070C0"/>
                </a:gs>
                <a:gs pos="22000">
                  <a:srgbClr val="00B050"/>
                </a:gs>
                <a:gs pos="11000">
                  <a:srgbClr val="FFC000"/>
                </a:gs>
                <a:gs pos="0">
                  <a:srgbClr val="C00000"/>
                </a:gs>
                <a:gs pos="55000">
                  <a:srgbClr val="FFC000"/>
                </a:gs>
                <a:gs pos="89000">
                  <a:srgbClr val="00B050"/>
                </a:gs>
                <a:gs pos="100000">
                  <a:srgbClr val="0070C0"/>
                </a:gs>
              </a:gsLst>
              <a:lin ang="5400000" scaled="1"/>
            </a:gradFill>
            <a:headEnd type="triangl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58486" y="3488824"/>
            <a:ext cx="967435" cy="427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77723" y="3570338"/>
            <a:ext cx="728962" cy="264070"/>
            <a:chOff x="3609265" y="2213001"/>
            <a:chExt cx="908227" cy="250231"/>
          </a:xfrm>
        </p:grpSpPr>
        <p:grpSp>
          <p:nvGrpSpPr>
            <p:cNvPr id="154" name="Group 153"/>
            <p:cNvGrpSpPr/>
            <p:nvPr/>
          </p:nvGrpSpPr>
          <p:grpSpPr>
            <a:xfrm>
              <a:off x="3609265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8" name="Straight Arrow Connector 157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064919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/>
          <p:cNvCxnSpPr>
            <a:stCxn id="159" idx="1"/>
          </p:cNvCxnSpPr>
          <p:nvPr/>
        </p:nvCxnSpPr>
        <p:spPr>
          <a:xfrm>
            <a:off x="1535889" y="3110859"/>
            <a:ext cx="1682972" cy="10919"/>
          </a:xfrm>
          <a:prstGeom prst="line">
            <a:avLst/>
          </a:prstGeom>
          <a:ln w="47625" cap="rnd">
            <a:gradFill flip="none" rotWithShape="1">
              <a:gsLst>
                <a:gs pos="17000">
                  <a:srgbClr val="FFC000"/>
                </a:gs>
                <a:gs pos="0">
                  <a:srgbClr val="C00000"/>
                </a:gs>
                <a:gs pos="33000">
                  <a:srgbClr val="00B050"/>
                </a:gs>
                <a:gs pos="50000">
                  <a:srgbClr val="0070C0">
                    <a:lumMod val="100000"/>
                  </a:srgbClr>
                </a:gs>
                <a:gs pos="100000">
                  <a:srgbClr val="C00000"/>
                </a:gs>
                <a:gs pos="67000">
                  <a:srgbClr val="00B050"/>
                </a:gs>
                <a:gs pos="83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6" idx="5"/>
          </p:cNvCxnSpPr>
          <p:nvPr/>
        </p:nvCxnSpPr>
        <p:spPr>
          <a:xfrm flipH="1" flipV="1">
            <a:off x="1417513" y="4479127"/>
            <a:ext cx="1796151" cy="5133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0" idx="1"/>
          </p:cNvCxnSpPr>
          <p:nvPr/>
        </p:nvCxnSpPr>
        <p:spPr>
          <a:xfrm>
            <a:off x="3445405" y="3121779"/>
            <a:ext cx="1033444" cy="674823"/>
          </a:xfrm>
          <a:prstGeom prst="line">
            <a:avLst/>
          </a:prstGeom>
          <a:ln w="47625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0" idx="1"/>
          </p:cNvCxnSpPr>
          <p:nvPr/>
        </p:nvCxnSpPr>
        <p:spPr>
          <a:xfrm flipV="1">
            <a:off x="3440208" y="3796602"/>
            <a:ext cx="1038641" cy="687658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9933634" flipH="1">
            <a:off x="4102894" y="3609331"/>
            <a:ext cx="468523" cy="468524"/>
            <a:chOff x="3074275" y="2321593"/>
            <a:chExt cx="506570" cy="506570"/>
          </a:xfrm>
        </p:grpSpPr>
        <p:sp>
          <p:nvSpPr>
            <p:cNvPr id="151" name="Arc 150"/>
            <p:cNvSpPr/>
            <p:nvPr/>
          </p:nvSpPr>
          <p:spPr>
            <a:xfrm rot="2700000">
              <a:off x="3074275" y="2321593"/>
              <a:ext cx="506570" cy="506570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2" name="Arc 151"/>
            <p:cNvSpPr/>
            <p:nvPr/>
          </p:nvSpPr>
          <p:spPr>
            <a:xfrm rot="2700000">
              <a:off x="3154563" y="2401882"/>
              <a:ext cx="345994" cy="345994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3" name="Arc 152"/>
            <p:cNvSpPr/>
            <p:nvPr/>
          </p:nvSpPr>
          <p:spPr>
            <a:xfrm rot="2700000">
              <a:off x="3229908" y="2477226"/>
              <a:ext cx="195305" cy="195305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 flipH="1">
            <a:off x="1913659" y="2903677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1913659" y="4276924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9648" y="2599081"/>
            <a:ext cx="591653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Splitter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13471" y="4687589"/>
            <a:ext cx="624005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Coupler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18861" y="2812308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13664" y="4174790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48520" y="2897310"/>
            <a:ext cx="787369" cy="427098"/>
            <a:chOff x="6517237" y="2553518"/>
            <a:chExt cx="648552" cy="352427"/>
          </a:xfrm>
        </p:grpSpPr>
        <p:sp>
          <p:nvSpPr>
            <p:cNvPr id="149" name="Rectangle 148"/>
            <p:cNvSpPr/>
            <p:nvPr/>
          </p:nvSpPr>
          <p:spPr>
            <a:xfrm flipH="1">
              <a:off x="6517237" y="2553518"/>
              <a:ext cx="648552" cy="3524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230" y="2586218"/>
              <a:ext cx="514267" cy="290304"/>
            </a:xfrm>
            <a:prstGeom prst="rect">
              <a:avLst/>
            </a:prstGeom>
          </p:spPr>
        </p:pic>
      </p:grpSp>
      <p:cxnSp>
        <p:nvCxnSpPr>
          <p:cNvPr id="36" name="Straight Arrow Connector 35"/>
          <p:cNvCxnSpPr/>
          <p:nvPr/>
        </p:nvCxnSpPr>
        <p:spPr>
          <a:xfrm>
            <a:off x="1068962" y="4474923"/>
            <a:ext cx="0" cy="39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244316" y="4212267"/>
            <a:ext cx="230930" cy="511600"/>
            <a:chOff x="4420691" y="4926474"/>
            <a:chExt cx="302618" cy="670416"/>
          </a:xfrm>
        </p:grpSpPr>
        <p:cxnSp>
          <p:nvCxnSpPr>
            <p:cNvPr id="145" name="Straight Arrow Connector 144"/>
            <p:cNvCxnSpPr/>
            <p:nvPr/>
          </p:nvCxnSpPr>
          <p:spPr>
            <a:xfrm flipV="1">
              <a:off x="4421220" y="5176424"/>
              <a:ext cx="30156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266"/>
            <p:cNvSpPr/>
            <p:nvPr/>
          </p:nvSpPr>
          <p:spPr>
            <a:xfrm>
              <a:off x="4420691" y="5180250"/>
              <a:ext cx="302618" cy="191850"/>
            </a:xfrm>
            <a:prstGeom prst="triangl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ea typeface="Calibri" charset="0"/>
                <a:cs typeface="Calibri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4572000" y="4926474"/>
              <a:ext cx="0" cy="24995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572000" y="5310434"/>
              <a:ext cx="0" cy="28645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658885" y="2599081"/>
            <a:ext cx="966640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ea typeface="Calibri" charset="0"/>
                <a:cs typeface="Calibri" charset="0"/>
              </a:rPr>
              <a:t>Tunable Laser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068961" y="4484259"/>
            <a:ext cx="32603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142204" y="3309385"/>
            <a:ext cx="0" cy="167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1022409" y="4163593"/>
            <a:ext cx="687336" cy="644948"/>
          </a:xfrm>
          <a:prstGeom prst="ellipse">
            <a:avLst/>
          </a:prstGeom>
          <a:solidFill>
            <a:schemeClr val="bg2">
              <a:lumMod val="50000"/>
              <a:alpha val="37000"/>
            </a:schemeClr>
          </a:solidFill>
          <a:ln w="28575">
            <a:noFill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2800" b="1">
              <a:ea typeface="Calibri" charset="0"/>
              <a:cs typeface="Calibri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5559" y="4469717"/>
            <a:ext cx="456420" cy="363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Beat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Signal</a:t>
            </a:r>
            <a:endParaRPr lang="en-US" sz="1050" b="1" dirty="0"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/>
        </p:nvSpPr>
        <p:spPr>
          <a:xfrm flipH="1">
            <a:off x="635322" y="4879124"/>
            <a:ext cx="1343266" cy="3915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Calibri" charset="0"/>
                <a:cs typeface="Calibri" charset="0"/>
              </a:rPr>
              <a:t>Spectrometer</a:t>
            </a:r>
          </a:p>
        </p:txBody>
      </p:sp>
      <p:sp>
        <p:nvSpPr>
          <p:cNvPr id="63" name="Rectangle 62"/>
          <p:cNvSpPr/>
          <p:nvPr/>
        </p:nvSpPr>
        <p:spPr>
          <a:xfrm rot="16200000">
            <a:off x="2398897" y="3551945"/>
            <a:ext cx="614738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LO Path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Implementation Issues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22252" y="1965718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5633584" y="2103425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799349" y="2369316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426934" y="5017031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567963" y="5017031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6" name="Triangle 75"/>
          <p:cNvSpPr/>
          <p:nvPr/>
        </p:nvSpPr>
        <p:spPr>
          <a:xfrm rot="5400000">
            <a:off x="8288441" y="4981209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6028243" y="5317686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673213" y="5309571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01725" y="4673429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8773524" y="4259335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8952315" y="5129141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0606975" y="4974084"/>
            <a:ext cx="573074" cy="20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868902" y="5180703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438067" y="1825625"/>
            <a:ext cx="4787134" cy="4925904"/>
          </a:xfrm>
        </p:spPr>
        <p:txBody>
          <a:bodyPr>
            <a:normAutofit/>
          </a:bodyPr>
          <a:lstStyle/>
          <a:p>
            <a:r>
              <a:rPr lang="en-US" dirty="0" smtClean="0"/>
              <a:t>Gain/delay needs to be matched </a:t>
            </a:r>
            <a:r>
              <a:rPr lang="en-US" dirty="0" smtClean="0"/>
              <a:t>well</a:t>
            </a:r>
            <a:endParaRPr lang="en-US" dirty="0"/>
          </a:p>
          <a:p>
            <a:pPr lvl="1"/>
            <a:r>
              <a:rPr lang="en-US" dirty="0" smtClean="0"/>
              <a:t>Gain of FF path </a:t>
            </a:r>
            <a:r>
              <a:rPr lang="en-US" dirty="0"/>
              <a:t>∝</a:t>
            </a:r>
            <a:r>
              <a:rPr lang="en-US" dirty="0"/>
              <a:t> 𝜏</a:t>
            </a:r>
            <a:endParaRPr lang="en-US" dirty="0" smtClean="0"/>
          </a:p>
          <a:p>
            <a:pPr lvl="1"/>
            <a:r>
              <a:rPr lang="en-US" dirty="0"/>
              <a:t>On-chip </a:t>
            </a:r>
            <a:r>
              <a:rPr lang="en-US" dirty="0" smtClean="0"/>
              <a:t>𝜏: </a:t>
            </a:r>
            <a:r>
              <a:rPr lang="en-US" dirty="0" smtClean="0"/>
              <a:t>a </a:t>
            </a:r>
            <a:r>
              <a:rPr lang="en-US" dirty="0" smtClean="0"/>
              <a:t>few </a:t>
            </a:r>
            <a:r>
              <a:rPr lang="en-US" dirty="0" smtClean="0"/>
              <a:t>ns at most</a:t>
            </a:r>
            <a:endParaRPr lang="en-US" dirty="0" smtClean="0"/>
          </a:p>
          <a:p>
            <a:pPr lvl="1"/>
            <a:r>
              <a:rPr lang="en-US" dirty="0" smtClean="0"/>
              <a:t>Requires huge gain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Also, removal of phase ramp using analog mixer can introduce a lot of </a:t>
            </a:r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Phase multiplication before </a:t>
            </a:r>
            <a:r>
              <a:rPr lang="en-US" dirty="0" err="1" smtClean="0"/>
              <a:t>downconverting</a:t>
            </a:r>
            <a:r>
              <a:rPr lang="en-US" dirty="0" smtClean="0"/>
              <a:t> could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7" y="1848049"/>
            <a:ext cx="7948265" cy="3955762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FMCW Lidar prototype chip CMOS: 3x1.5mm, GF45nm SOI process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Similar optical PLL system as Behnam’s but implemented in digital to have more flexibility so that it can be compatible with wider range of laser/photonics</a:t>
            </a:r>
          </a:p>
        </p:txBody>
      </p:sp>
    </p:spTree>
    <p:extLst>
      <p:ext uri="{BB962C8B-B14F-4D97-AF65-F5344CB8AC3E}">
        <p14:creationId xmlns:p14="http://schemas.microsoft.com/office/powerpoint/2010/main" val="1439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FMCW Lidar prototype </a:t>
            </a:r>
            <a:r>
              <a:rPr lang="en-US" dirty="0" smtClean="0"/>
              <a:t>chip photonics: CNSE 300mm process</a:t>
            </a: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3404241"/>
            <a:ext cx="11567160" cy="11941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94399" y="4001294"/>
            <a:ext cx="1632527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Delay (1.14ns)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32534" y="2420073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BPD (got 20uApp for 0dBm)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18385" y="2925398"/>
            <a:ext cx="395829" cy="7814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14214" y="2925398"/>
            <a:ext cx="1780185" cy="5523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87735" y="2635998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Lidar TX/RX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384971" y="3188315"/>
            <a:ext cx="962975" cy="2401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169415" y="3188315"/>
            <a:ext cx="999328" cy="5185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42695" y="2864836"/>
            <a:ext cx="113487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LO Path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158543" y="3284169"/>
            <a:ext cx="137543" cy="3223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3780" y="4801032"/>
            <a:ext cx="151996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9:1 tap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473765" y="3879670"/>
            <a:ext cx="0" cy="9213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4163594"/>
            <a:ext cx="5927202" cy="254200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he farther the target is away, the less the phase noise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TX/RX beams are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correlated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(less coherent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Even though you have infinite laser power, SNR is limited by the spectral purity of the tunable laser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3" name="Group 12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161" name="Rectangle 160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21" name="Arc 20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8" name="Straight Arrow Connector 157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Straight Connector 23"/>
            <p:cNvCxnSpPr>
              <a:stCxn id="159" idx="1"/>
            </p:cNvCxnSpPr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56" idx="5"/>
            </p:cNvCxnSpPr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60" idx="1"/>
            </p:cNvCxnSpPr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60" idx="1"/>
            </p:cNvCxnSpPr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151" name="Arc 150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2" name="Arc 151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3" name="Arc 152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149" name="Rectangle 148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77" y="1365292"/>
            <a:ext cx="2913560" cy="21851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74" y="1354585"/>
            <a:ext cx="2913560" cy="218516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35413" y="3628958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048737" y="360558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1" y="1346886"/>
            <a:ext cx="7100264" cy="535871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Photocurrent PSD from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theory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/>
              <a:t>Beyond coherence </a:t>
            </a:r>
            <a:r>
              <a:rPr lang="en-US" dirty="0" smtClean="0"/>
              <a:t>range (𝜏 &gt; 𝜏</a:t>
            </a:r>
            <a:r>
              <a:rPr lang="en-US" baseline="-25000" dirty="0" smtClean="0"/>
              <a:t>c</a:t>
            </a:r>
            <a:r>
              <a:rPr lang="en-US" dirty="0" smtClean="0"/>
              <a:t>), beating signal vanishes; it’s </a:t>
            </a:r>
            <a:r>
              <a:rPr lang="en-US" dirty="0"/>
              <a:t>just Lorentzian </a:t>
            </a:r>
            <a:r>
              <a:rPr lang="en-US" dirty="0" err="1"/>
              <a:t>lineshape</a:t>
            </a:r>
            <a:r>
              <a:rPr lang="en-US" dirty="0"/>
              <a:t> + shot noise floor </a:t>
            </a:r>
            <a:endParaRPr lang="en-US" dirty="0" smtClean="0"/>
          </a:p>
          <a:p>
            <a:pPr lvl="1"/>
            <a:r>
              <a:rPr lang="en-US" dirty="0" smtClean="0"/>
              <a:t>This is the case for both colored/white frequency noise in the laser</a:t>
            </a:r>
            <a:endParaRPr lang="en-US" dirty="0"/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84" y="1561423"/>
            <a:ext cx="4607595" cy="273066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316126" y="1608812"/>
            <a:ext cx="2584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Linewidth: 10MHz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Coherence range: 4.77m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Scan time: 10us 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888840" y="1769665"/>
            <a:ext cx="0" cy="22327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7852548" y="1901467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Coherence range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75483" y="3470040"/>
            <a:ext cx="1746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Signal power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216969" y="2886018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Phase noise pedestal peak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0748965" y="3137439"/>
            <a:ext cx="399701" cy="23880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815562" y="3497921"/>
            <a:ext cx="473418" cy="90637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45" y="2108080"/>
            <a:ext cx="6759339" cy="8186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3147604"/>
            <a:ext cx="3652562" cy="4723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4" y="4245414"/>
            <a:ext cx="3461755" cy="24482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346471" y="4422050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8284575" y="2318003"/>
            <a:ext cx="441187" cy="21701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182454" y="5000883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20m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670859" y="3398937"/>
            <a:ext cx="652670" cy="1650068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/>
              <a:t>Common belief: targets should always be within the coherence range</a:t>
            </a:r>
          </a:p>
          <a:p>
            <a:pPr lvl="1"/>
            <a:r>
              <a:rPr lang="en-US" dirty="0"/>
              <a:t>Significantly constrains linewidth spec for tunable laser</a:t>
            </a:r>
          </a:p>
          <a:p>
            <a:r>
              <a:rPr lang="en-US" dirty="0" smtClean="0"/>
              <a:t>Long-range Lidar is not targeting for 𝜇m-level accuracy</a:t>
            </a:r>
          </a:p>
          <a:p>
            <a:r>
              <a:rPr lang="en-US" dirty="0" smtClean="0"/>
              <a:t>If </a:t>
            </a:r>
            <a:r>
              <a:rPr lang="en-US" dirty="0"/>
              <a:t>we can assume there’s single </a:t>
            </a:r>
            <a:r>
              <a:rPr lang="en-US" dirty="0" err="1"/>
              <a:t>scatterer</a:t>
            </a:r>
            <a:r>
              <a:rPr lang="en-US" dirty="0"/>
              <a:t>, we can fit the PSD estimate to the known shape (</a:t>
            </a:r>
            <a:r>
              <a:rPr lang="en-US" dirty="0" smtClean="0"/>
              <a:t>Lorentzian + white background) </a:t>
            </a:r>
            <a:r>
              <a:rPr lang="en-US" dirty="0"/>
              <a:t>to get better distance estimate than just </a:t>
            </a:r>
            <a:r>
              <a:rPr lang="en-US" dirty="0" smtClean="0"/>
              <a:t>FFT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peak-finding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Problem of </a:t>
            </a:r>
            <a:r>
              <a:rPr lang="en-US" dirty="0" smtClean="0">
                <a:sym typeface="Wingdings"/>
              </a:rPr>
              <a:t>super-resolution!</a:t>
            </a:r>
          </a:p>
          <a:p>
            <a:pPr lvl="1"/>
            <a:r>
              <a:rPr lang="en-US" dirty="0" smtClean="0">
                <a:sym typeface="Wingdings"/>
              </a:rPr>
              <a:t>Given prior:</a:t>
            </a:r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Detection Algorithm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67" y="5203143"/>
            <a:ext cx="4868266" cy="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7215722" cy="5358714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Procedure</a:t>
            </a:r>
          </a:p>
          <a:p>
            <a:pPr lvl="1"/>
            <a:r>
              <a:rPr lang="en-US" dirty="0">
                <a:sym typeface="Wingdings"/>
              </a:rPr>
              <a:t>Estimate PSD from time-domain signal with FFT (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Then apply fitting with known Lorentzian prior</a:t>
            </a:r>
          </a:p>
          <a:p>
            <a:r>
              <a:rPr lang="en-US" dirty="0">
                <a:sym typeface="Wingdings"/>
              </a:rPr>
              <a:t>Fitting methods</a:t>
            </a:r>
          </a:p>
          <a:p>
            <a:pPr lvl="1"/>
            <a:r>
              <a:rPr lang="en-US" dirty="0">
                <a:sym typeface="Wingdings"/>
              </a:rPr>
              <a:t>(Nonlinear) least squares estimation (LSE)</a:t>
            </a:r>
          </a:p>
          <a:p>
            <a:pPr lvl="1"/>
            <a:r>
              <a:rPr lang="en-US" dirty="0">
                <a:sym typeface="Wingdings"/>
              </a:rPr>
              <a:t>Maximum likelihood estimation (MLE)</a:t>
            </a:r>
          </a:p>
          <a:p>
            <a:r>
              <a:rPr lang="en-US" dirty="0">
                <a:sym typeface="Wingdings"/>
              </a:rPr>
              <a:t>MLE can be better, as it can take into account the uneven estimation variance of 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 over frequency bins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Spectral Estimation Process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0"/>
          <a:stretch/>
        </p:blipFill>
        <p:spPr>
          <a:xfrm>
            <a:off x="7566409" y="4509369"/>
            <a:ext cx="4178300" cy="838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39685" y="5251300"/>
            <a:ext cx="4405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 err="1" smtClean="0">
                <a:solidFill>
                  <a:srgbClr val="FF0000"/>
                </a:solidFill>
              </a:rPr>
              <a:t>periodogram</a:t>
            </a:r>
            <a:r>
              <a:rPr lang="en-US" b="1" dirty="0" smtClean="0">
                <a:solidFill>
                  <a:srgbClr val="FF0000"/>
                </a:solidFill>
              </a:rPr>
              <a:t> estimation, variance is bigger for bins with higher power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(just like shot-noise limited photodetectors)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42" y="1655374"/>
            <a:ext cx="4289442" cy="27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998</Words>
  <Application>Microsoft Macintosh PowerPoint</Application>
  <PresentationFormat>Widescreen</PresentationFormat>
  <Paragraphs>258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Calibri</vt:lpstr>
      <vt:lpstr>Calibri Light</vt:lpstr>
      <vt:lpstr>Helvetica</vt:lpstr>
      <vt:lpstr>Helvetica Neue</vt:lpstr>
      <vt:lpstr>Mangal</vt:lpstr>
      <vt:lpstr>MS PGothic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taehwan</dc:creator>
  <cp:lastModifiedBy>Kim Taehwan</cp:lastModifiedBy>
  <cp:revision>700</cp:revision>
  <cp:lastPrinted>2017-10-05T16:13:17Z</cp:lastPrinted>
  <dcterms:created xsi:type="dcterms:W3CDTF">2016-10-23T18:41:51Z</dcterms:created>
  <dcterms:modified xsi:type="dcterms:W3CDTF">2017-10-09T03:29:47Z</dcterms:modified>
</cp:coreProperties>
</file>